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8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0" r:id="rId14"/>
    <p:sldId id="301" r:id="rId15"/>
    <p:sldId id="302" r:id="rId16"/>
    <p:sldId id="303" r:id="rId17"/>
    <p:sldId id="304" r:id="rId18"/>
    <p:sldId id="308" r:id="rId19"/>
    <p:sldId id="309" r:id="rId20"/>
    <p:sldId id="31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8" autoAdjust="0"/>
    <p:restoredTop sz="94660"/>
  </p:normalViewPr>
  <p:slideViewPr>
    <p:cSldViewPr snapToGrid="0">
      <p:cViewPr varScale="1">
        <p:scale>
          <a:sx n="38" d="100"/>
          <a:sy n="38" d="100"/>
        </p:scale>
        <p:origin x="-84" y="-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68</c:v>
                </c:pt>
                <c:pt idx="2">
                  <c:v>69</c:v>
                </c:pt>
                <c:pt idx="3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доброжелательные, чем недоброжелательные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10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недоброжелательные, чем 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13344"/>
        <c:axId val="128296064"/>
      </c:barChart>
      <c:catAx>
        <c:axId val="127913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8296064"/>
        <c:crosses val="autoZero"/>
        <c:auto val="1"/>
        <c:lblAlgn val="ctr"/>
        <c:lblOffset val="100"/>
        <c:noMultiLvlLbl val="0"/>
      </c:catAx>
      <c:valAx>
        <c:axId val="128296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7913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устраивает полностью</c:v>
                </c:pt>
                <c:pt idx="1">
                  <c:v>устраивает частично</c:v>
                </c:pt>
                <c:pt idx="2">
                  <c:v>не устраивает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23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устраивает полностью</c:v>
                </c:pt>
                <c:pt idx="1">
                  <c:v>устраивает частично</c:v>
                </c:pt>
                <c:pt idx="2">
                  <c:v>не устраивает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26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55163282230336E-3"/>
                  <c:y val="-3.2294149873269757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6 (6,7</a:t>
                    </a:r>
                    <a:r>
                      <a:rPr lang="ru-RU" b="1" dirty="0" smtClean="0"/>
                      <a:t>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55163282230336E-3"/>
                  <c:y val="-8.1813533321970344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2 (2,2%)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6640076304350561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19 </a:t>
                    </a:r>
                    <a:r>
                      <a:rPr lang="ru-RU" b="1" dirty="0" smtClean="0"/>
                      <a:t>(</a:t>
                    </a:r>
                    <a:r>
                      <a:rPr lang="ru-RU" b="1" dirty="0" smtClean="0"/>
                      <a:t>21,1%)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54176858479065E-3"/>
                  <c:y val="5.5554541361437018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23(25,6</a:t>
                    </a:r>
                    <a:r>
                      <a:rPr lang="ru-RU" b="1" dirty="0" smtClean="0"/>
                      <a:t>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27581641115168E-3"/>
                  <c:y val="4.6640076304350665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40 (44,4%)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19</c:v>
                </c:pt>
                <c:pt idx="3">
                  <c:v>23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00640"/>
        <c:axId val="134402432"/>
      </c:barChart>
      <c:catAx>
        <c:axId val="134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402432"/>
        <c:crosses val="autoZero"/>
        <c:auto val="1"/>
        <c:lblAlgn val="ctr"/>
        <c:lblOffset val="100"/>
        <c:noMultiLvlLbl val="0"/>
      </c:catAx>
      <c:valAx>
        <c:axId val="1344024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400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1298524142710162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5 (5,6%)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582744923345505E-3"/>
                  <c:y val="-7.7406910084099985E-3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6 </a:t>
                    </a:r>
                    <a:r>
                      <a:rPr lang="ru-RU" sz="2000" b="1" dirty="0" smtClean="0"/>
                      <a:t>(</a:t>
                    </a:r>
                    <a:r>
                      <a:rPr lang="ru-RU" sz="2000" b="1" dirty="0" smtClean="0"/>
                      <a:t>6,7%)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55163282230336E-3"/>
                  <c:y val="1.6386565329996976E-3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1</a:t>
                    </a:r>
                    <a:r>
                      <a:rPr lang="en-US" sz="2000" b="1" dirty="0" smtClean="0"/>
                      <a:t>6</a:t>
                    </a:r>
                    <a:r>
                      <a:rPr lang="ru-RU" sz="2000" b="1" dirty="0" smtClean="0"/>
                      <a:t> (21,1%)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4282303322807225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19 </a:t>
                    </a:r>
                    <a:r>
                      <a:rPr lang="ru-RU" sz="2000" b="1" dirty="0" smtClean="0"/>
                      <a:t>(</a:t>
                    </a:r>
                    <a:r>
                      <a:rPr lang="ru-RU" sz="2000" b="1" dirty="0" smtClean="0"/>
                      <a:t>21,1%)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055163282230336E-3"/>
                  <c:y val="-9.0373733344346879E-7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44 (48,9%)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16</c:v>
                </c:pt>
                <c:pt idx="3">
                  <c:v>19</c:v>
                </c:pt>
                <c:pt idx="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063104"/>
        <c:axId val="140064640"/>
      </c:barChart>
      <c:catAx>
        <c:axId val="14006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0064640"/>
        <c:crosses val="autoZero"/>
        <c:auto val="1"/>
        <c:lblAlgn val="ctr"/>
        <c:lblOffset val="100"/>
        <c:noMultiLvlLbl val="0"/>
      </c:catAx>
      <c:valAx>
        <c:axId val="1400646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0063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5981577432354635E-3"/>
                  <c:y val="9.3522019831397185E-17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10 (10,1%) 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987718288237302E-3"/>
                  <c:y val="2.5506300056113858E-3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16 (17,8%)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49 (54,4%)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5506300056113858E-3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41 (25,6%)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987718288236422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28 (31,1%)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Усилить воспитательную работу со студентами</c:v>
                </c:pt>
                <c:pt idx="2">
                  <c:v>Улучшить материально-техническое оснащение колледжа</c:v>
                </c:pt>
                <c:pt idx="3">
                  <c:v>Уделять особое внимание индивидуальной работе с учащимися</c:v>
                </c:pt>
                <c:pt idx="4">
                  <c:v>Повысить уровень преподавания дисциплин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16</c:v>
                </c:pt>
                <c:pt idx="2">
                  <c:v>49</c:v>
                </c:pt>
                <c:pt idx="3">
                  <c:v>41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236672"/>
        <c:axId val="140238208"/>
      </c:barChart>
      <c:catAx>
        <c:axId val="140236672"/>
        <c:scaling>
          <c:orientation val="minMax"/>
        </c:scaling>
        <c:delete val="0"/>
        <c:axPos val="l"/>
        <c:majorTickMark val="out"/>
        <c:minorTickMark val="none"/>
        <c:tickLblPos val="nextTo"/>
        <c:crossAx val="140238208"/>
        <c:crosses val="autoZero"/>
        <c:auto val="1"/>
        <c:lblAlgn val="ctr"/>
        <c:lblOffset val="100"/>
        <c:noMultiLvlLbl val="0"/>
      </c:catAx>
      <c:valAx>
        <c:axId val="140238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0236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592016887353675E-2"/>
                  <c:y val="-2.5506300056113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 (24,4%)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506300056113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 </a:t>
                    </a:r>
                    <a:r>
                      <a:rPr lang="ru-RU" dirty="0" smtClean="0"/>
                      <a:t>(</a:t>
                    </a:r>
                    <a:r>
                      <a:rPr lang="ru-RU" dirty="0" smtClean="0"/>
                      <a:t>20%)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 (62,2</a:t>
                    </a:r>
                    <a:r>
                      <a:rPr lang="ru-RU" dirty="0" smtClean="0"/>
                      <a:t>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Затрудняюсь ответить</c:v>
                </c:pt>
                <c:pt idx="1">
                  <c:v>Нет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18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428672"/>
        <c:axId val="168430208"/>
      </c:barChart>
      <c:catAx>
        <c:axId val="168428672"/>
        <c:scaling>
          <c:orientation val="minMax"/>
        </c:scaling>
        <c:delete val="0"/>
        <c:axPos val="l"/>
        <c:majorTickMark val="out"/>
        <c:minorTickMark val="none"/>
        <c:tickLblPos val="nextTo"/>
        <c:crossAx val="168430208"/>
        <c:crosses val="autoZero"/>
        <c:auto val="1"/>
        <c:lblAlgn val="ctr"/>
        <c:lblOffset val="100"/>
        <c:noMultiLvlLbl val="0"/>
      </c:catAx>
      <c:valAx>
        <c:axId val="168430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842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25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</c:v>
                </c:pt>
                <c:pt idx="1">
                  <c:v>17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</c:v>
                </c:pt>
                <c:pt idx="1">
                  <c:v>8</c:v>
                </c:pt>
                <c:pt idx="2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31</c:v>
                </c:pt>
                <c:pt idx="1">
                  <c:v>31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45952"/>
        <c:axId val="156809856"/>
      </c:barChart>
      <c:catAx>
        <c:axId val="153245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6809856"/>
        <c:crosses val="autoZero"/>
        <c:auto val="1"/>
        <c:lblAlgn val="ctr"/>
        <c:lblOffset val="100"/>
        <c:noMultiLvlLbl val="0"/>
      </c:catAx>
      <c:valAx>
        <c:axId val="1568098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32459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20</c:v>
                </c:pt>
                <c:pt idx="2">
                  <c:v>40</c:v>
                </c:pt>
                <c:pt idx="3">
                  <c:v>71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16</c:v>
                </c:pt>
                <c:pt idx="2">
                  <c:v>19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</c:v>
                </c:pt>
                <c:pt idx="1">
                  <c:v>18</c:v>
                </c:pt>
                <c:pt idx="2">
                  <c:v>7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37</c:v>
                </c:pt>
                <c:pt idx="1">
                  <c:v>24</c:v>
                </c:pt>
                <c:pt idx="2">
                  <c:v>12</c:v>
                </c:pt>
                <c:pt idx="3">
                  <c:v>30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01184"/>
        <c:axId val="185503104"/>
      </c:barChart>
      <c:catAx>
        <c:axId val="185501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5503104"/>
        <c:crosses val="autoZero"/>
        <c:auto val="1"/>
        <c:lblAlgn val="ctr"/>
        <c:lblOffset val="100"/>
        <c:noMultiLvlLbl val="0"/>
      </c:catAx>
      <c:valAx>
        <c:axId val="185503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5501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20</c:v>
                </c:pt>
                <c:pt idx="3">
                  <c:v>22</c:v>
                </c:pt>
                <c:pt idx="4">
                  <c:v>22</c:v>
                </c:pt>
                <c:pt idx="5">
                  <c:v>22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10</c:v>
                </c:pt>
                <c:pt idx="4">
                  <c:v>12</c:v>
                </c:pt>
                <c:pt idx="5">
                  <c:v>12</c:v>
                </c:pt>
                <c:pt idx="6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9</c:v>
                </c:pt>
                <c:pt idx="3">
                  <c:v>10</c:v>
                </c:pt>
                <c:pt idx="4">
                  <c:v>7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10</c:v>
                </c:pt>
                <c:pt idx="4">
                  <c:v>10</c:v>
                </c:pt>
                <c:pt idx="5">
                  <c:v>9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15008"/>
        <c:axId val="185721600"/>
      </c:barChart>
      <c:catAx>
        <c:axId val="185515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5721600"/>
        <c:crosses val="autoZero"/>
        <c:auto val="1"/>
        <c:lblAlgn val="ctr"/>
        <c:lblOffset val="100"/>
        <c:noMultiLvlLbl val="0"/>
      </c:catAx>
      <c:valAx>
        <c:axId val="185721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55150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24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Группы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группы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</c:v>
                </c:pt>
                <c:pt idx="1">
                  <c:v>О</c:v>
                </c:pt>
                <c:pt idx="2">
                  <c:v>С</c:v>
                </c:pt>
                <c:pt idx="3">
                  <c:v>ЭП</c:v>
                </c:pt>
                <c:pt idx="4">
                  <c:v>Э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21</c:v>
                </c:pt>
                <c:pt idx="2">
                  <c:v>9</c:v>
                </c:pt>
                <c:pt idx="3">
                  <c:v>4</c:v>
                </c:pt>
                <c:pt idx="4">
                  <c:v>26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0.16458295081552965"/>
                  <c:y val="3.38962133178916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Буджетная</c:v>
                </c:pt>
                <c:pt idx="1">
                  <c:v>Комерческая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 (6,6%)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993859144118211E-3"/>
                  <c:y val="-1.275315002805693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23 (25,6%)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22201878208702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36 (43,3%)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39 (43,3%)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63 </a:t>
                    </a: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(70</a:t>
                    </a: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,%)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Возможность дальнейшего обучения в ВУЗе</c:v>
                </c:pt>
                <c:pt idx="2">
                  <c:v>Воспитание личностных и профессиональных качеств</c:v>
                </c:pt>
                <c:pt idx="3">
                  <c:v>Трудоустройство по специальности</c:v>
                </c:pt>
                <c:pt idx="4">
                  <c:v>Получение профессиональных знаний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23</c:v>
                </c:pt>
                <c:pt idx="2">
                  <c:v>36</c:v>
                </c:pt>
                <c:pt idx="3">
                  <c:v>39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97312"/>
        <c:axId val="128811392"/>
      </c:barChart>
      <c:catAx>
        <c:axId val="128797312"/>
        <c:scaling>
          <c:orientation val="minMax"/>
        </c:scaling>
        <c:delete val="0"/>
        <c:axPos val="l"/>
        <c:majorTickMark val="out"/>
        <c:minorTickMark val="none"/>
        <c:tickLblPos val="nextTo"/>
        <c:crossAx val="128811392"/>
        <c:crosses val="autoZero"/>
        <c:auto val="1"/>
        <c:lblAlgn val="ctr"/>
        <c:lblOffset val="100"/>
        <c:noMultiLvlLbl val="0"/>
      </c:catAx>
      <c:valAx>
        <c:axId val="128811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879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46</c:v>
                </c:pt>
                <c:pt idx="2">
                  <c:v>52</c:v>
                </c:pt>
                <c:pt idx="3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38</c:v>
                </c:pt>
                <c:pt idx="2">
                  <c:v>30</c:v>
                </c:pt>
                <c:pt idx="3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22560"/>
        <c:axId val="127924096"/>
      </c:barChart>
      <c:catAx>
        <c:axId val="127922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7924096"/>
        <c:crosses val="autoZero"/>
        <c:auto val="1"/>
        <c:lblAlgn val="ctr"/>
        <c:lblOffset val="100"/>
        <c:noMultiLvlLbl val="0"/>
      </c:catAx>
      <c:valAx>
        <c:axId val="127924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7922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46080"/>
        <c:axId val="128860160"/>
      </c:barChart>
      <c:catAx>
        <c:axId val="128846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8860160"/>
        <c:crosses val="autoZero"/>
        <c:auto val="1"/>
        <c:lblAlgn val="ctr"/>
        <c:lblOffset val="100"/>
        <c:noMultiLvlLbl val="0"/>
      </c:catAx>
      <c:valAx>
        <c:axId val="128860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88460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51</c:v>
                </c:pt>
                <c:pt idx="2">
                  <c:v>50</c:v>
                </c:pt>
                <c:pt idx="3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</c:v>
                </c:pt>
                <c:pt idx="1">
                  <c:v>26</c:v>
                </c:pt>
                <c:pt idx="2">
                  <c:v>28</c:v>
                </c:pt>
                <c:pt idx="3">
                  <c:v>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26080"/>
        <c:axId val="128927616"/>
      </c:barChart>
      <c:catAx>
        <c:axId val="128926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8927616"/>
        <c:crosses val="autoZero"/>
        <c:auto val="1"/>
        <c:lblAlgn val="ctr"/>
        <c:lblOffset val="100"/>
        <c:noMultiLvlLbl val="0"/>
      </c:catAx>
      <c:valAx>
        <c:axId val="128927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89260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  <c:pt idx="1">
                  <c:v>46</c:v>
                </c:pt>
                <c:pt idx="2">
                  <c:v>48</c:v>
                </c:pt>
                <c:pt idx="3">
                  <c:v>52</c:v>
                </c:pt>
                <c:pt idx="4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40</c:v>
                </c:pt>
                <c:pt idx="1">
                  <c:v>37</c:v>
                </c:pt>
                <c:pt idx="2">
                  <c:v>36</c:v>
                </c:pt>
                <c:pt idx="3">
                  <c:v>33</c:v>
                </c:pt>
                <c:pt idx="4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86176"/>
        <c:axId val="130387968"/>
      </c:barChart>
      <c:catAx>
        <c:axId val="130386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0387968"/>
        <c:crosses val="autoZero"/>
        <c:auto val="1"/>
        <c:lblAlgn val="ctr"/>
        <c:lblOffset val="100"/>
        <c:noMultiLvlLbl val="0"/>
      </c:catAx>
      <c:valAx>
        <c:axId val="130387968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303861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1548AB-AD78-10B2-43C2-23B8F7205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4743" y="1440873"/>
            <a:ext cx="9144000" cy="4359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/>
              <a:t>Анкета оценки удовлетворенности студентов качеством образовательных услуг, предоставляемых </a:t>
            </a:r>
            <a:r>
              <a:rPr lang="ru-RU" sz="4000" i="1" dirty="0" smtClean="0"/>
              <a:t>ГАПОУ </a:t>
            </a:r>
            <a:r>
              <a:rPr lang="ru-RU" sz="4000" i="1" dirty="0"/>
              <a:t>РС (Я) «МРТК» «</a:t>
            </a:r>
            <a:r>
              <a:rPr lang="ru-RU" sz="4000" i="1" dirty="0" err="1"/>
              <a:t>Айхальское</a:t>
            </a:r>
            <a:r>
              <a:rPr lang="ru-RU" sz="4000" i="1" dirty="0"/>
              <a:t> отделение  горнотехнической </a:t>
            </a:r>
            <a:r>
              <a:rPr lang="ru-RU" sz="4000" i="1" dirty="0" smtClean="0"/>
              <a:t>промышленности»</a:t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3600" i="1" dirty="0" smtClean="0"/>
              <a:t>Апрель 2023 г.</a:t>
            </a:r>
            <a:endParaRPr lang="ru-RU" sz="36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BE300BC-E725-D0AC-C532-5C03EF2D1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42" y="204893"/>
            <a:ext cx="676715" cy="9571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E54DE1-378C-6B60-5931-CAD793DACE67}"/>
              </a:ext>
            </a:extLst>
          </p:cNvPr>
          <p:cNvSpPr txBox="1"/>
          <p:nvPr/>
        </p:nvSpPr>
        <p:spPr>
          <a:xfrm>
            <a:off x="1824038" y="360306"/>
            <a:ext cx="8543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МИНИСТЕРСТВО ОБРАЗОВАНИЯ И НАУКИ РЕСПУБЛИКИ САХА (ЯКУТИЯ)</a:t>
            </a:r>
          </a:p>
          <a:p>
            <a:r>
              <a:rPr lang="ru-RU" dirty="0"/>
              <a:t> ГАПОУ  РС (Я) «Региональный технический колледж в </a:t>
            </a:r>
            <a:r>
              <a:rPr lang="ru-RU" dirty="0" err="1"/>
              <a:t>г.Мирном</a:t>
            </a:r>
            <a:r>
              <a:rPr lang="ru-RU" dirty="0"/>
              <a:t>»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F613575-6F1F-E062-2006-65CDF6DC1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8743" y="214088"/>
            <a:ext cx="755970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приобретаемых в процессе обучения знаний, умений и навыков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942730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6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Каковы, по Вашему мнению, отношения: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884338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86366"/>
            <a:ext cx="10094975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Полезность приобретенных за время обучения знаний, умений и навыков для трудоустройства и успешной работы по полученной профессии (специальности)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146415"/>
              </p:ext>
            </p:extLst>
          </p:nvPr>
        </p:nvGraphicFramePr>
        <p:xfrm>
          <a:off x="1270184" y="1745673"/>
          <a:ext cx="107167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3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86366"/>
            <a:ext cx="10094975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Полезность приобретенных за время обучения знаний, умений и навыков для трудоустройства и успешной работы по полученной профессии (специальности)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718917"/>
              </p:ext>
            </p:extLst>
          </p:nvPr>
        </p:nvGraphicFramePr>
        <p:xfrm>
          <a:off x="1170432" y="1828800"/>
          <a:ext cx="107167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3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Удовлетворены ли Вы </a:t>
            </a:r>
            <a:r>
              <a:rPr lang="ru-RU" sz="2400" dirty="0" smtClean="0"/>
              <a:t>признанием </a:t>
            </a:r>
            <a:r>
              <a:rPr lang="ru-RU" sz="2400" dirty="0"/>
              <a:t>успехов в учебной и внеурочной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836474"/>
              </p:ext>
            </p:extLst>
          </p:nvPr>
        </p:nvGraphicFramePr>
        <p:xfrm>
          <a:off x="1366982" y="1061627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3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Удовлетворены ли Вы </a:t>
            </a:r>
            <a:r>
              <a:rPr lang="ru-RU" sz="2400" dirty="0" smtClean="0"/>
              <a:t>организацией </a:t>
            </a:r>
            <a:r>
              <a:rPr lang="ru-RU" sz="2400" dirty="0"/>
              <a:t>воспитательной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535421"/>
              </p:ext>
            </p:extLst>
          </p:nvPr>
        </p:nvGraphicFramePr>
        <p:xfrm>
          <a:off x="1366982" y="1061627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1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Что необходимо сделать для повышения качества образования в колледже?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606476"/>
              </p:ext>
            </p:extLst>
          </p:nvPr>
        </p:nvGraphicFramePr>
        <p:xfrm>
          <a:off x="1115568" y="1261872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5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Намерены ли Вы рекомендовать для поступления колледж друзьям и знакомым?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351113"/>
              </p:ext>
            </p:extLst>
          </p:nvPr>
        </p:nvGraphicFramePr>
        <p:xfrm>
          <a:off x="1152514" y="1252636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Насколько Вас устраивают образовательные услуги в колледже по следующим позициям: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513599"/>
              </p:ext>
            </p:extLst>
          </p:nvPr>
        </p:nvGraphicFramePr>
        <p:xfrm>
          <a:off x="2688966" y="1496290"/>
          <a:ext cx="8915400" cy="429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972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299" y="274975"/>
            <a:ext cx="8911687" cy="955309"/>
          </a:xfrm>
        </p:spPr>
        <p:txBody>
          <a:bodyPr/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Насколько Вас устраивает социально-бытовая инфраструктура колледжа по следующим позициям: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450800"/>
              </p:ext>
            </p:extLst>
          </p:nvPr>
        </p:nvGraphicFramePr>
        <p:xfrm>
          <a:off x="1097280" y="1080655"/>
          <a:ext cx="10407333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42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45" y="282365"/>
            <a:ext cx="9177049" cy="12808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Ваш </a:t>
            </a:r>
            <a:r>
              <a:rPr lang="ru-RU" dirty="0" smtClean="0"/>
              <a:t>пол</a:t>
            </a:r>
            <a:br>
              <a:rPr lang="ru-RU" dirty="0" smtClean="0"/>
            </a:br>
            <a:r>
              <a:rPr lang="ru-RU" sz="2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Всего в анкетировании приняло участие  </a:t>
            </a:r>
            <a:r>
              <a:rPr lang="ru-RU" sz="25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90 </a:t>
            </a:r>
            <a:r>
              <a:rPr lang="ru-RU" sz="2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студентов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954781"/>
              </p:ext>
            </p:extLst>
          </p:nvPr>
        </p:nvGraphicFramePr>
        <p:xfrm>
          <a:off x="2635395" y="1431636"/>
          <a:ext cx="8915400" cy="449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28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299" y="274976"/>
            <a:ext cx="8911687" cy="722552"/>
          </a:xfrm>
        </p:spPr>
        <p:txBody>
          <a:bodyPr/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Если Вы проживаете в общежитии, устраивают ли Вас: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26584"/>
              </p:ext>
            </p:extLst>
          </p:nvPr>
        </p:nvGraphicFramePr>
        <p:xfrm>
          <a:off x="1097280" y="1080655"/>
          <a:ext cx="10407333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Курс, на котором Вы учитесь?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270441"/>
              </p:ext>
            </p:extLst>
          </p:nvPr>
        </p:nvGraphicFramePr>
        <p:xfrm>
          <a:off x="2589213" y="1440873"/>
          <a:ext cx="8915400" cy="447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7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0561" y="245419"/>
            <a:ext cx="8911687" cy="5766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Специальность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243519"/>
              </p:ext>
            </p:extLst>
          </p:nvPr>
        </p:nvGraphicFramePr>
        <p:xfrm>
          <a:off x="1394691" y="983673"/>
          <a:ext cx="10797309" cy="5874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3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675"/>
          </a:xfrm>
        </p:spPr>
        <p:txBody>
          <a:bodyPr/>
          <a:lstStyle/>
          <a:p>
            <a:r>
              <a:rPr lang="ru-RU" dirty="0" smtClean="0"/>
              <a:t>Форма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03811"/>
              </p:ext>
            </p:extLst>
          </p:nvPr>
        </p:nvGraphicFramePr>
        <p:xfrm>
          <a:off x="1640379" y="1161934"/>
          <a:ext cx="9814358" cy="4683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38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Цель Вашего поступления в колледж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408082"/>
              </p:ext>
            </p:extLst>
          </p:nvPr>
        </p:nvGraphicFramePr>
        <p:xfrm>
          <a:off x="1115568" y="1261872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3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21774"/>
            <a:ext cx="8911687" cy="1058386"/>
          </a:xfrm>
        </p:spPr>
        <p:txBody>
          <a:bodyPr>
            <a:normAutofit fontScale="90000"/>
          </a:bodyPr>
          <a:lstStyle/>
          <a:p>
            <a:r>
              <a:rPr lang="ru-RU" dirty="0"/>
              <a:t>Устраивает ли Вас качество организации образовательного процесса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994687"/>
              </p:ext>
            </p:extLst>
          </p:nvPr>
        </p:nvGraphicFramePr>
        <p:xfrm>
          <a:off x="1225481" y="1335210"/>
          <a:ext cx="10297605" cy="529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8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4" y="240062"/>
            <a:ext cx="10405872" cy="92372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учебно-методического обеспечения образовательного процесса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797155"/>
              </p:ext>
            </p:extLst>
          </p:nvPr>
        </p:nvGraphicFramePr>
        <p:xfrm>
          <a:off x="1413164" y="1136073"/>
          <a:ext cx="10091449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1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материально-технического обеспечения образовательного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947695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29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4829</TotalTime>
  <Words>310</Words>
  <Application>Microsoft Office PowerPoint</Application>
  <PresentationFormat>Произвольный</PresentationFormat>
  <Paragraphs>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Анкета оценки удовлетворенности студентов качеством образовательных услуг, предоставляемых ГАПОУ РС (Я) «МРТК» «Айхальское отделение  горнотехнической промышленности»  Апрель 2023 г.</vt:lpstr>
      <vt:lpstr>Ваш пол Всего в анкетировании приняло участие  90 студентов</vt:lpstr>
      <vt:lpstr>Курс, на котором Вы учитесь?</vt:lpstr>
      <vt:lpstr>Специальность</vt:lpstr>
      <vt:lpstr>Форма обучения</vt:lpstr>
      <vt:lpstr>Цель Вашего поступления в колледж</vt:lpstr>
      <vt:lpstr>Устраивает ли Вас качество организации образовательного процесса </vt:lpstr>
      <vt:lpstr>Устраивает ли Вас качество учебно-методического обеспечения образовательного процесса</vt:lpstr>
      <vt:lpstr>Устраивает ли вас качество материально-технического обеспечения образовательного </vt:lpstr>
      <vt:lpstr>Устраивает ли Вас качество приобретаемых в процессе обучения знаний, умений и навыков </vt:lpstr>
      <vt:lpstr>Каковы, по Вашему мнению, отношения: </vt:lpstr>
      <vt:lpstr>Полезность приобретенных за время обучения знаний, умений и навыков для трудоустройства и успешной работы по полученной профессии (специальности) </vt:lpstr>
      <vt:lpstr>Полезность приобретенных за время обучения знаний, умений и навыков для трудоустройства и успешной работы по полученной профессии (специальности) </vt:lpstr>
      <vt:lpstr>Удовлетворены ли Вы признанием успехов в учебной и внеурочной деятельности</vt:lpstr>
      <vt:lpstr>Удовлетворены ли Вы организацией воспитательной работы</vt:lpstr>
      <vt:lpstr>Что необходимо сделать для повышения качества образования в колледже?</vt:lpstr>
      <vt:lpstr>Намерены ли Вы рекомендовать для поступления колледж друзьям и знакомым?</vt:lpstr>
      <vt:lpstr>Насколько Вас устраивают образовательные услуги в колледже по следующим позициям:</vt:lpstr>
      <vt:lpstr>Насколько Вас устраивает социально-бытовая инфраструктура колледжа по следующим позициям:</vt:lpstr>
      <vt:lpstr>Если Вы проживаете в общежитии, устраивают ли Вас: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</dc:title>
  <dc:creator>Оюн Халтаева</dc:creator>
  <cp:lastModifiedBy>Admin</cp:lastModifiedBy>
  <cp:revision>54</cp:revision>
  <dcterms:created xsi:type="dcterms:W3CDTF">2022-12-27T23:54:24Z</dcterms:created>
  <dcterms:modified xsi:type="dcterms:W3CDTF">2023-04-19T07:00:26Z</dcterms:modified>
</cp:coreProperties>
</file>